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9" r:id="rId2"/>
    <p:sldId id="260" r:id="rId3"/>
    <p:sldId id="297" r:id="rId4"/>
    <p:sldId id="274" r:id="rId5"/>
    <p:sldId id="294" r:id="rId6"/>
    <p:sldId id="295" r:id="rId7"/>
    <p:sldId id="288" r:id="rId8"/>
    <p:sldId id="296" r:id="rId9"/>
    <p:sldId id="293" r:id="rId10"/>
    <p:sldId id="289" r:id="rId11"/>
    <p:sldId id="290" r:id="rId12"/>
    <p:sldId id="291" r:id="rId13"/>
    <p:sldId id="292" r:id="rId14"/>
    <p:sldId id="298" r:id="rId15"/>
    <p:sldId id="299" r:id="rId16"/>
    <p:sldId id="279" r:id="rId17"/>
    <p:sldId id="280" r:id="rId18"/>
    <p:sldId id="281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ldw" initials="n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0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79254" autoAdjust="0"/>
  </p:normalViewPr>
  <p:slideViewPr>
    <p:cSldViewPr snapToGrid="0" snapToObjects="1">
      <p:cViewPr varScale="1">
        <p:scale>
          <a:sx n="59" d="100"/>
          <a:sy n="59" d="100"/>
        </p:scale>
        <p:origin x="-96" y="-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0A1DD-AB59-CA4C-8686-43FFC4D6E54B}" type="datetimeFigureOut">
              <a:rPr lang="en-US" smtClean="0"/>
              <a:t>6/27/2013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856C26-0BDD-084A-BFD6-CD832BE1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590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C10CA-100A-A24C-8F09-C767CB1015A8}" type="datetimeFigureOut">
              <a:rPr lang="en-US" smtClean="0"/>
              <a:t>6/27/2013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FC684-293E-EA42-B1F0-498D26726B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0094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22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3FC684-293E-EA42-B1F0-498D26726B48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9927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6" descr="Cover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938"/>
            <a:ext cx="9144000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2668" y="551613"/>
            <a:ext cx="4240203" cy="1919592"/>
          </a:xfrm>
        </p:spPr>
        <p:txBody>
          <a:bodyPr>
            <a:normAutofit/>
          </a:bodyPr>
          <a:lstStyle>
            <a:lvl1pPr algn="l">
              <a:defRPr sz="4400">
                <a:solidFill>
                  <a:srgbClr val="C10B24"/>
                </a:solidFill>
              </a:defRPr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9832" y="2633447"/>
            <a:ext cx="4240203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5" descr="NU - A4 Logo (RGB)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"/>
            <a:ext cx="1831975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35015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541253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184115"/>
            <a:ext cx="2057400" cy="4942048"/>
          </a:xfrm>
        </p:spPr>
        <p:txBody>
          <a:bodyPr vert="eaVert"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84115"/>
            <a:ext cx="6019800" cy="4942048"/>
          </a:xfrm>
        </p:spPr>
        <p:txBody>
          <a:bodyPr vert="eaVert"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48995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10968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0799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10010"/>
            <a:ext cx="4038600" cy="38161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10010"/>
            <a:ext cx="4038600" cy="38161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41992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2451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81441"/>
            <a:ext cx="4040188" cy="314472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34168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981442"/>
            <a:ext cx="4041775" cy="31447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18879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854533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85167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641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5100"/>
            <a:ext cx="5111750" cy="46910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59269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38565"/>
            <a:ext cx="5486400" cy="33890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88931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6701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dirty="0" smtClean="0">
                <a:solidFill>
                  <a:srgbClr val="C10B24"/>
                </a:solidFill>
                <a:latin typeface="Arial Bold" charset="0"/>
              </a:rPr>
              <a:t>Slide Heading</a:t>
            </a:r>
            <a:endParaRPr lang="en-US" sz="4000" dirty="0">
              <a:solidFill>
                <a:srgbClr val="C10B24"/>
              </a:solidFill>
              <a:latin typeface="Arial Bold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10010"/>
            <a:ext cx="8229600" cy="3816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© 2013 Newcastle University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67745-E17C-874C-B973-050C58E97FA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762000" y="1143000"/>
            <a:ext cx="8382000" cy="0"/>
          </a:xfrm>
          <a:prstGeom prst="line">
            <a:avLst/>
          </a:prstGeom>
          <a:noFill/>
          <a:ln w="9525">
            <a:solidFill>
              <a:srgbClr val="666666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9" name="Picture 5" descr="NU - A4 Logo (RGB)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04800"/>
            <a:ext cx="1831975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reative Commons License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4175" y="6430425"/>
            <a:ext cx="838200" cy="295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01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hf sldNum="0" hdr="0" ftr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rgbClr val="C10B2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3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8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–"/>
        <a:defRPr sz="20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tx2"/>
        </a:buClr>
        <a:buFont typeface="Arial"/>
        <a:buChar char="»"/>
        <a:defRPr sz="20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cc.ac.uk/trainin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atalib.edina.ac.uk/mantr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libraries.mit.edu/guides/subjects/data-management/checklist.html" TargetMode="External"/><Relationship Id="rId2" Type="http://schemas.openxmlformats.org/officeDocument/2006/relationships/hyperlink" Target="http://www.admin.ox.ac.uk/rdm/dmp/checklis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Good practice in Research Data Management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Module </a:t>
            </a:r>
            <a:r>
              <a:rPr lang="en-GB" smtClean="0"/>
              <a:t>3: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Personal action planning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63491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Ncl Checklist (1-5)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Are tools or software needed to create, process, or visualise the data?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Are there any special privacy or security requirements? (personal data, high-security data); When should you not share your data or what data can’t you share?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Are there any sharing/ long term deposit requirements? (i.e. funder mandated repository)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Are there any other funder requirements you need to take account of? (i.e. data management plan in proposal)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Is there good project and data documentation, including adequate metadata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13844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Ncl Checklist </a:t>
            </a:r>
            <a:r>
              <a:rPr lang="en-GB" dirty="0" smtClean="0"/>
              <a:t>(6-10)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dirty="0"/>
              <a:t>What directory and file naming convention will you use?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/>
              <a:t>What project and data identifiers will be assigned?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/>
              <a:t>Is there a subject specific standard or other standard for data sharing/integration you should be using?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/>
              <a:t>Do you have a storage and backup strategy?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/>
              <a:t>When will you publish it and where?</a:t>
            </a: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58154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Ncl Checklist </a:t>
            </a:r>
            <a:r>
              <a:rPr lang="en-GB" dirty="0" smtClean="0"/>
              <a:t>(11-15</a:t>
            </a:r>
            <a:r>
              <a:rPr lang="en-GB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 startAt="11"/>
            </a:pPr>
            <a:r>
              <a:rPr lang="en-GB" dirty="0"/>
              <a:t>Are tools or software needed to create, process, or visualise the data?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en-GB" dirty="0"/>
              <a:t>Are there any special privacy or security requirements? (personal data, high-security data); When should you not share your data or what data can’t you share?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en-GB" dirty="0"/>
              <a:t>Are there any sharing/ long term deposit requirements? (i.e. funder mandated repository)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en-GB" dirty="0"/>
              <a:t>Are there any other funder requirements you need to take account of? (i.e. data management plan in proposal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 startAt="11"/>
            </a:pPr>
            <a:r>
              <a:rPr lang="en-GB" dirty="0" smtClean="0"/>
              <a:t>Is there good project and data documentation, including adequate metadata?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321616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Ncl Checklist </a:t>
            </a:r>
            <a:r>
              <a:rPr lang="en-GB" dirty="0" smtClean="0"/>
              <a:t>(16-20)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16"/>
            </a:pPr>
            <a:r>
              <a:rPr lang="en-GB" dirty="0" smtClean="0"/>
              <a:t>What </a:t>
            </a:r>
            <a:r>
              <a:rPr lang="en-GB" dirty="0"/>
              <a:t>directory and file naming convention will you use?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en-GB" dirty="0"/>
              <a:t>What project and data identifiers will be assigned?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en-GB" dirty="0"/>
              <a:t>Is there a subject specific standard or other standard for data sharing/integration you should be using?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en-GB" dirty="0"/>
              <a:t>Do you have a storage and backup strategy?</a:t>
            </a:r>
          </a:p>
          <a:p>
            <a:pPr marL="514350" indent="-514350">
              <a:buFont typeface="+mj-lt"/>
              <a:buAutoNum type="arabicPeriod" startAt="16"/>
            </a:pPr>
            <a:r>
              <a:rPr lang="en-GB" dirty="0"/>
              <a:t>When will you publish it and where?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7022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Activity: Personal action planning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02044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 actions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key actions do you commit to undertaking?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 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 </a:t>
            </a:r>
            <a:r>
              <a:rPr lang="en-GB" dirty="0" smtClean="0"/>
              <a:t>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 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027886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review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808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summary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GB" dirty="0"/>
              <a:t>Gathering </a:t>
            </a:r>
            <a:r>
              <a:rPr lang="en-GB" dirty="0" smtClean="0"/>
              <a:t>the required </a:t>
            </a:r>
            <a:r>
              <a:rPr lang="en-GB" dirty="0"/>
              <a:t>information for data management is </a:t>
            </a:r>
            <a:r>
              <a:rPr lang="en-GB" dirty="0" smtClean="0"/>
              <a:t>not a trivial process!</a:t>
            </a:r>
          </a:p>
          <a:p>
            <a:pPr lvl="1" fontAlgn="base"/>
            <a:r>
              <a:rPr lang="en-GB" dirty="0" smtClean="0"/>
              <a:t>Key skill in academia</a:t>
            </a:r>
          </a:p>
          <a:p>
            <a:pPr lvl="1" fontAlgn="base"/>
            <a:r>
              <a:rPr lang="en-GB" dirty="0" smtClean="0"/>
              <a:t>Should be shared </a:t>
            </a:r>
            <a:r>
              <a:rPr lang="en-GB" dirty="0"/>
              <a:t>between individual researchers and research groups, institutions, funders and national agencies</a:t>
            </a:r>
          </a:p>
          <a:p>
            <a:pPr fontAlgn="base"/>
            <a:r>
              <a:rPr lang="en-GB" dirty="0" smtClean="0"/>
              <a:t>Following </a:t>
            </a:r>
            <a:r>
              <a:rPr lang="en-GB" dirty="0"/>
              <a:t>the checklist should help you to </a:t>
            </a:r>
            <a:r>
              <a:rPr lang="en-GB" dirty="0" smtClean="0"/>
              <a:t>define questions and lead to answers</a:t>
            </a: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4389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Acknowledgemets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Digital Curation Centre (DCC)</a:t>
            </a:r>
            <a:endParaRPr lang="en-GB" dirty="0"/>
          </a:p>
          <a:p>
            <a:pPr lvl="1"/>
            <a:r>
              <a:rPr lang="en-GB" sz="2200" dirty="0">
                <a:hlinkClick r:id="rId3"/>
              </a:rPr>
              <a:t>http://</a:t>
            </a:r>
            <a:r>
              <a:rPr lang="en-GB" sz="2200" dirty="0" smtClean="0">
                <a:hlinkClick r:id="rId3"/>
              </a:rPr>
              <a:t>www.dcc.ac.uk/training</a:t>
            </a:r>
            <a:endParaRPr lang="en-GB" sz="2200" dirty="0" smtClean="0"/>
          </a:p>
          <a:p>
            <a:r>
              <a:rPr lang="en-GB" dirty="0" smtClean="0"/>
              <a:t>Research </a:t>
            </a:r>
            <a:r>
              <a:rPr lang="en-GB" dirty="0"/>
              <a:t>data MANTRA [online course], EDINA and Data Library, University of Edinburgh</a:t>
            </a:r>
          </a:p>
          <a:p>
            <a:pPr lvl="1"/>
            <a:r>
              <a:rPr lang="en-GB" sz="2000" dirty="0">
                <a:hlinkClick r:id="rId4"/>
              </a:rPr>
              <a:t>http://datalib.edina.ac.uk/mantra/</a:t>
            </a:r>
            <a:endParaRPr lang="en-GB" sz="2000" dirty="0"/>
          </a:p>
          <a:p>
            <a:endParaRPr lang="en-GB" sz="2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895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Topics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Research Data Management planning checklists</a:t>
            </a:r>
          </a:p>
          <a:p>
            <a:r>
              <a:rPr lang="en-GB" dirty="0" smtClean="0"/>
              <a:t>A checklist for the Newcastle University researcher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92392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Data Management planning checklists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7495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Activity: Personal actions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4712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RDM Action planning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Where are you now?</a:t>
            </a:r>
          </a:p>
          <a:p>
            <a:r>
              <a:rPr lang="en-GB" dirty="0" smtClean="0"/>
              <a:t>Where do you want to be?</a:t>
            </a:r>
          </a:p>
          <a:p>
            <a:r>
              <a:rPr lang="en-GB" dirty="0" smtClean="0"/>
              <a:t>How can you get there?</a:t>
            </a:r>
          </a:p>
          <a:p>
            <a:r>
              <a:rPr lang="en-GB" dirty="0" smtClean="0"/>
              <a:t>What action will you take?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97222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RDM planning checklists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Help you maintain, preserve and add value to the research data produced throughout the project lifecycle</a:t>
            </a:r>
          </a:p>
          <a:p>
            <a:r>
              <a:rPr lang="en-GB" dirty="0" smtClean="0"/>
              <a:t>Aids team members who have to produce Data Management Plans for submission to funders</a:t>
            </a:r>
          </a:p>
          <a:p>
            <a:pPr lvl="1"/>
            <a:r>
              <a:rPr lang="en-GB" dirty="0" smtClean="0"/>
              <a:t>and their subsequent development once funding awarded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7730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 examples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University of Oxford</a:t>
            </a:r>
          </a:p>
          <a:p>
            <a:pPr lvl="1"/>
            <a:r>
              <a:rPr lang="en-GB" sz="2000" dirty="0">
                <a:hlinkClick r:id="rId2"/>
              </a:rPr>
              <a:t>http://www.admin.ox.ac.uk/rdm/dmp/checklist</a:t>
            </a:r>
            <a:r>
              <a:rPr lang="en-GB" sz="2000" dirty="0" smtClean="0">
                <a:hlinkClick r:id="rId2"/>
              </a:rPr>
              <a:t>/</a:t>
            </a:r>
            <a:endParaRPr lang="en-GB" sz="2000" dirty="0" smtClean="0"/>
          </a:p>
          <a:p>
            <a:r>
              <a:rPr lang="en-GB" dirty="0" smtClean="0"/>
              <a:t>MIT</a:t>
            </a:r>
          </a:p>
          <a:p>
            <a:pPr lvl="1"/>
            <a:r>
              <a:rPr lang="en-GB" sz="2000" dirty="0">
                <a:hlinkClick r:id="rId3"/>
              </a:rPr>
              <a:t>http://</a:t>
            </a:r>
            <a:r>
              <a:rPr lang="en-GB" sz="2000" dirty="0" smtClean="0">
                <a:hlinkClick r:id="rId3"/>
              </a:rPr>
              <a:t>libraries.mit.edu/guides/subjects/data-management/checklist.html</a:t>
            </a: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714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Defining actions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Working through the checklist should help to define</a:t>
            </a:r>
          </a:p>
          <a:p>
            <a:pPr lvl="1"/>
            <a:r>
              <a:rPr lang="en-GB" smtClean="0"/>
              <a:t>Responsibility for actions in the plan</a:t>
            </a:r>
          </a:p>
          <a:p>
            <a:pPr lvl="1"/>
            <a:r>
              <a:rPr lang="en-GB" smtClean="0"/>
              <a:t> What further information is required to carry out actions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984547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 </a:t>
            </a:r>
            <a:r>
              <a:rPr lang="en-GB" dirty="0" smtClean="0"/>
              <a:t>20 point checklist </a:t>
            </a:r>
            <a:r>
              <a:rPr lang="en-GB" dirty="0"/>
              <a:t>for </a:t>
            </a:r>
            <a:r>
              <a:rPr lang="en-GB" dirty="0" smtClean="0"/>
              <a:t>the Newcastle </a:t>
            </a:r>
            <a:r>
              <a:rPr lang="en-GB" dirty="0"/>
              <a:t>University researcher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57780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7519</TotalTime>
  <Words>568</Words>
  <Application>Microsoft Office PowerPoint</Application>
  <PresentationFormat>On-screen Show (4:3)</PresentationFormat>
  <Paragraphs>70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Good practice in Research Data Management</vt:lpstr>
      <vt:lpstr>Topics</vt:lpstr>
      <vt:lpstr>Research Data Management planning checklists</vt:lpstr>
      <vt:lpstr>Activity: Personal actions</vt:lpstr>
      <vt:lpstr>RDM Action planning</vt:lpstr>
      <vt:lpstr>RDM planning checklists</vt:lpstr>
      <vt:lpstr>2 examples</vt:lpstr>
      <vt:lpstr>Defining actions </vt:lpstr>
      <vt:lpstr>A 20 point checklist for the Newcastle University researcher</vt:lpstr>
      <vt:lpstr>Ncl Checklist (1-5)</vt:lpstr>
      <vt:lpstr>Ncl Checklist (6-10)</vt:lpstr>
      <vt:lpstr>Ncl Checklist (11-15)</vt:lpstr>
      <vt:lpstr>Ncl Checklist (16-20)</vt:lpstr>
      <vt:lpstr>Activity: Personal action planning</vt:lpstr>
      <vt:lpstr>3 actions</vt:lpstr>
      <vt:lpstr>Session review</vt:lpstr>
      <vt:lpstr>In summary</vt:lpstr>
      <vt:lpstr>Acknowledgemets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Suddes</dc:creator>
  <cp:lastModifiedBy>Will Allen</cp:lastModifiedBy>
  <cp:revision>148</cp:revision>
  <dcterms:created xsi:type="dcterms:W3CDTF">2012-01-10T10:17:37Z</dcterms:created>
  <dcterms:modified xsi:type="dcterms:W3CDTF">2013-06-27T13:37:32Z</dcterms:modified>
</cp:coreProperties>
</file>